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5F6"/>
    <a:srgbClr val="D18F9C"/>
    <a:srgbClr val="FFB5C4"/>
    <a:srgbClr val="D24141"/>
    <a:srgbClr val="F2F0F0"/>
    <a:srgbClr val="D6D5D7"/>
    <a:srgbClr val="D8D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>
      <p:cViewPr varScale="1">
        <p:scale>
          <a:sx n="108" d="100"/>
          <a:sy n="108" d="100"/>
        </p:scale>
        <p:origin x="65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4/30/2024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4/29/2024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TT" smtClean="0"/>
              <a:t>8</a:t>
            </a:fld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126061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4/29/2024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4/29/2024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4/29/2024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4/29/2024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4/29/2024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4/29/2024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4/29/2024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4/29/2024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pic>
        <p:nvPicPr>
          <p:cNvPr id="13" name="Picture 12" descr="A close-up of a white crumpled paper&#10;&#10;Description automatically generated">
            <a:extLst>
              <a:ext uri="{FF2B5EF4-FFF2-40B4-BE49-F238E27FC236}">
                <a16:creationId xmlns:a16="http://schemas.microsoft.com/office/drawing/2014/main" id="{EC76B496-79F4-C873-9ADB-C70A0B7EB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" y="0"/>
            <a:ext cx="12200756" cy="13654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19403-9165-D6F9-F180-1DCFA5894EFA}"/>
              </a:ext>
            </a:extLst>
          </p:cNvPr>
          <p:cNvSpPr txBox="1"/>
          <p:nvPr/>
        </p:nvSpPr>
        <p:spPr>
          <a:xfrm>
            <a:off x="22448" y="259139"/>
            <a:ext cx="12200756" cy="3416320"/>
          </a:xfrm>
          <a:prstGeom prst="rect">
            <a:avLst/>
          </a:prstGeom>
          <a:noFill/>
          <a:ln>
            <a:noFill/>
          </a:ln>
          <a:effectLst>
            <a:outerShdw blurRad="50800" dist="114300" dir="264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Tw Cen MT" panose="020B06020201040206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Using Data Science to improve </a:t>
            </a:r>
          </a:p>
          <a:p>
            <a:pPr algn="ctr"/>
            <a:r>
              <a:rPr lang="en-US" sz="7200" dirty="0">
                <a:solidFill>
                  <a:srgbClr val="C00000"/>
                </a:solidFill>
                <a:latin typeface="Tw Cen MT" panose="020B06020201040206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Heart Disease </a:t>
            </a:r>
          </a:p>
          <a:p>
            <a:pPr algn="ctr"/>
            <a:r>
              <a:rPr lang="en-US" sz="7200" dirty="0">
                <a:solidFill>
                  <a:srgbClr val="C00000"/>
                </a:solidFill>
                <a:latin typeface="Tw Cen MT" panose="020B0602020104020603" pitchFamily="34" charset="0"/>
                <a:ea typeface="Tahoma" panose="020B0604030504040204" pitchFamily="34" charset="0"/>
                <a:cs typeface="Times New Roman" panose="02020603050405020304" pitchFamily="18" charset="0"/>
              </a:rPr>
              <a:t>Detection</a:t>
            </a:r>
            <a:endParaRPr lang="en-TT" sz="7200" dirty="0">
              <a:solidFill>
                <a:srgbClr val="C00000"/>
              </a:solidFill>
              <a:latin typeface="Tw Cen MT" panose="020B0602020104020603" pitchFamily="34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red human heart with veins&#10;&#10;Description automatically generated">
            <a:extLst>
              <a:ext uri="{FF2B5EF4-FFF2-40B4-BE49-F238E27FC236}">
                <a16:creationId xmlns:a16="http://schemas.microsoft.com/office/drawing/2014/main" id="{4D141896-2539-4BEC-831C-B89CB0A5B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saturation sat="142000"/>
                    </a14:imgEffect>
                    <a14:imgEffect>
                      <a14:brightnessContrast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0591">
            <a:off x="-1089146" y="1628926"/>
            <a:ext cx="5559512" cy="555951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77800" algn="ctr" rotWithShape="0">
              <a:srgbClr val="000000">
                <a:alpha val="64000"/>
              </a:srgbClr>
            </a:outerShdw>
            <a:softEdge rad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BF7F77-E973-FE71-B413-C6E5C206CEB8}"/>
              </a:ext>
            </a:extLst>
          </p:cNvPr>
          <p:cNvSpPr txBox="1"/>
          <p:nvPr/>
        </p:nvSpPr>
        <p:spPr>
          <a:xfrm>
            <a:off x="4221603" y="4379174"/>
            <a:ext cx="37400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T" sz="2400" b="0" dirty="0"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Josiah Joel - 816030501</a:t>
            </a:r>
          </a:p>
          <a:p>
            <a:pPr algn="ctr"/>
            <a:br>
              <a:rPr lang="en-TT" sz="2400" b="0" dirty="0"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</a:br>
            <a:r>
              <a:rPr lang="en-TT" sz="2400" b="0" dirty="0"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Raoul Sagram - 816032025</a:t>
            </a:r>
          </a:p>
          <a:p>
            <a:pPr algn="ctr"/>
            <a:br>
              <a:rPr lang="en-TT" sz="2400" b="0" dirty="0"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</a:br>
            <a:r>
              <a:rPr lang="en-TT" sz="2400" b="0" dirty="0">
                <a:effectLst/>
                <a:latin typeface="Tw Cen MT" panose="020B0602020104020603" pitchFamily="34" charset="0"/>
                <a:cs typeface="Times New Roman" panose="02020603050405020304" pitchFamily="18" charset="0"/>
              </a:rPr>
              <a:t>Jarrod Moore - 816028020</a:t>
            </a:r>
          </a:p>
          <a:p>
            <a:endParaRPr lang="en-TT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088C40-2A61-D833-EC3B-556747AFDA78}"/>
              </a:ext>
            </a:extLst>
          </p:cNvPr>
          <p:cNvSpPr/>
          <p:nvPr/>
        </p:nvSpPr>
        <p:spPr>
          <a:xfrm>
            <a:off x="9524558" y="1917700"/>
            <a:ext cx="1869244" cy="5219700"/>
          </a:xfrm>
          <a:custGeom>
            <a:avLst/>
            <a:gdLst>
              <a:gd name="connsiteX0" fmla="*/ 673542 w 1869244"/>
              <a:gd name="connsiteY0" fmla="*/ 0 h 5219700"/>
              <a:gd name="connsiteX1" fmla="*/ 711642 w 1869244"/>
              <a:gd name="connsiteY1" fmla="*/ 1054100 h 5219700"/>
              <a:gd name="connsiteX2" fmla="*/ 711642 w 1869244"/>
              <a:gd name="connsiteY2" fmla="*/ 1079500 h 5219700"/>
              <a:gd name="connsiteX3" fmla="*/ 1168842 w 1869244"/>
              <a:gd name="connsiteY3" fmla="*/ 1358900 h 5219700"/>
              <a:gd name="connsiteX4" fmla="*/ 368742 w 1869244"/>
              <a:gd name="connsiteY4" fmla="*/ 1536700 h 5219700"/>
              <a:gd name="connsiteX5" fmla="*/ 1867342 w 1869244"/>
              <a:gd name="connsiteY5" fmla="*/ 1803400 h 5219700"/>
              <a:gd name="connsiteX6" fmla="*/ 442 w 1869244"/>
              <a:gd name="connsiteY6" fmla="*/ 2489200 h 5219700"/>
              <a:gd name="connsiteX7" fmla="*/ 1676842 w 1869244"/>
              <a:gd name="connsiteY7" fmla="*/ 3060700 h 5219700"/>
              <a:gd name="connsiteX8" fmla="*/ 127442 w 1869244"/>
              <a:gd name="connsiteY8" fmla="*/ 4025900 h 5219700"/>
              <a:gd name="connsiteX9" fmla="*/ 1130742 w 1869244"/>
              <a:gd name="connsiteY9" fmla="*/ 4394200 h 5219700"/>
              <a:gd name="connsiteX10" fmla="*/ 1257742 w 1869244"/>
              <a:gd name="connsiteY10" fmla="*/ 5219700 h 521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9244" h="5219700" extrusionOk="0">
                <a:moveTo>
                  <a:pt x="673542" y="0"/>
                </a:moveTo>
                <a:cubicBezTo>
                  <a:pt x="679572" y="347253"/>
                  <a:pt x="686268" y="881323"/>
                  <a:pt x="711642" y="1054100"/>
                </a:cubicBezTo>
                <a:cubicBezTo>
                  <a:pt x="721554" y="1234767"/>
                  <a:pt x="616226" y="1029311"/>
                  <a:pt x="711642" y="1079500"/>
                </a:cubicBezTo>
                <a:cubicBezTo>
                  <a:pt x="779632" y="1138317"/>
                  <a:pt x="1224384" y="1291591"/>
                  <a:pt x="1168842" y="1358900"/>
                </a:cubicBezTo>
                <a:cubicBezTo>
                  <a:pt x="1089791" y="1423118"/>
                  <a:pt x="278221" y="1474990"/>
                  <a:pt x="368742" y="1536700"/>
                </a:cubicBezTo>
                <a:cubicBezTo>
                  <a:pt x="509969" y="1613726"/>
                  <a:pt x="1931432" y="1639078"/>
                  <a:pt x="1867342" y="1803400"/>
                </a:cubicBezTo>
                <a:cubicBezTo>
                  <a:pt x="1800608" y="1961331"/>
                  <a:pt x="-1826" y="2311677"/>
                  <a:pt x="442" y="2489200"/>
                </a:cubicBezTo>
                <a:cubicBezTo>
                  <a:pt x="-37349" y="2641142"/>
                  <a:pt x="1637658" y="2829621"/>
                  <a:pt x="1676842" y="3060700"/>
                </a:cubicBezTo>
                <a:cubicBezTo>
                  <a:pt x="1725925" y="3332445"/>
                  <a:pt x="244884" y="3810004"/>
                  <a:pt x="127442" y="4025900"/>
                </a:cubicBezTo>
                <a:cubicBezTo>
                  <a:pt x="-6500" y="4241207"/>
                  <a:pt x="994178" y="4237611"/>
                  <a:pt x="1130742" y="4394200"/>
                </a:cubicBezTo>
                <a:cubicBezTo>
                  <a:pt x="1339458" y="4623434"/>
                  <a:pt x="1231049" y="5093518"/>
                  <a:pt x="1257742" y="5219700"/>
                </a:cubicBezTo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73542 w 1869244"/>
                      <a:gd name="connsiteY0" fmla="*/ 0 h 5219700"/>
                      <a:gd name="connsiteX1" fmla="*/ 711642 w 1869244"/>
                      <a:gd name="connsiteY1" fmla="*/ 1054100 h 5219700"/>
                      <a:gd name="connsiteX2" fmla="*/ 711642 w 1869244"/>
                      <a:gd name="connsiteY2" fmla="*/ 1079500 h 5219700"/>
                      <a:gd name="connsiteX3" fmla="*/ 1168842 w 1869244"/>
                      <a:gd name="connsiteY3" fmla="*/ 1358900 h 5219700"/>
                      <a:gd name="connsiteX4" fmla="*/ 368742 w 1869244"/>
                      <a:gd name="connsiteY4" fmla="*/ 1536700 h 5219700"/>
                      <a:gd name="connsiteX5" fmla="*/ 1867342 w 1869244"/>
                      <a:gd name="connsiteY5" fmla="*/ 1803400 h 5219700"/>
                      <a:gd name="connsiteX6" fmla="*/ 442 w 1869244"/>
                      <a:gd name="connsiteY6" fmla="*/ 2489200 h 5219700"/>
                      <a:gd name="connsiteX7" fmla="*/ 1676842 w 1869244"/>
                      <a:gd name="connsiteY7" fmla="*/ 3060700 h 5219700"/>
                      <a:gd name="connsiteX8" fmla="*/ 127442 w 1869244"/>
                      <a:gd name="connsiteY8" fmla="*/ 4025900 h 5219700"/>
                      <a:gd name="connsiteX9" fmla="*/ 1130742 w 1869244"/>
                      <a:gd name="connsiteY9" fmla="*/ 4394200 h 5219700"/>
                      <a:gd name="connsiteX10" fmla="*/ 1257742 w 1869244"/>
                      <a:gd name="connsiteY10" fmla="*/ 5219700 h 5219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69244" h="5219700">
                        <a:moveTo>
                          <a:pt x="673542" y="0"/>
                        </a:moveTo>
                        <a:cubicBezTo>
                          <a:pt x="686242" y="351367"/>
                          <a:pt x="705292" y="874183"/>
                          <a:pt x="711642" y="1054100"/>
                        </a:cubicBezTo>
                        <a:cubicBezTo>
                          <a:pt x="717992" y="1234017"/>
                          <a:pt x="635442" y="1028700"/>
                          <a:pt x="711642" y="1079500"/>
                        </a:cubicBezTo>
                        <a:cubicBezTo>
                          <a:pt x="787842" y="1130300"/>
                          <a:pt x="1225992" y="1282700"/>
                          <a:pt x="1168842" y="1358900"/>
                        </a:cubicBezTo>
                        <a:cubicBezTo>
                          <a:pt x="1111692" y="1435100"/>
                          <a:pt x="252325" y="1462617"/>
                          <a:pt x="368742" y="1536700"/>
                        </a:cubicBezTo>
                        <a:cubicBezTo>
                          <a:pt x="485159" y="1610783"/>
                          <a:pt x="1928725" y="1644650"/>
                          <a:pt x="1867342" y="1803400"/>
                        </a:cubicBezTo>
                        <a:cubicBezTo>
                          <a:pt x="1805959" y="1962150"/>
                          <a:pt x="32192" y="2279650"/>
                          <a:pt x="442" y="2489200"/>
                        </a:cubicBezTo>
                        <a:cubicBezTo>
                          <a:pt x="-31308" y="2698750"/>
                          <a:pt x="1655675" y="2804583"/>
                          <a:pt x="1676842" y="3060700"/>
                        </a:cubicBezTo>
                        <a:cubicBezTo>
                          <a:pt x="1698009" y="3316817"/>
                          <a:pt x="218459" y="3803650"/>
                          <a:pt x="127442" y="4025900"/>
                        </a:cubicBezTo>
                        <a:cubicBezTo>
                          <a:pt x="36425" y="4248150"/>
                          <a:pt x="942359" y="4195233"/>
                          <a:pt x="1130742" y="4394200"/>
                        </a:cubicBezTo>
                        <a:cubicBezTo>
                          <a:pt x="1319125" y="4593167"/>
                          <a:pt x="1228109" y="5063067"/>
                          <a:pt x="1257742" y="521970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>
            <a:glow rad="127000">
              <a:schemeClr val="accent1">
                <a:alpha val="2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E482BD-58C1-1DC5-D82D-CB10772F6B8F}"/>
              </a:ext>
            </a:extLst>
          </p:cNvPr>
          <p:cNvSpPr/>
          <p:nvPr/>
        </p:nvSpPr>
        <p:spPr>
          <a:xfrm>
            <a:off x="10137154" y="1944824"/>
            <a:ext cx="144016" cy="1431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1296 L 0.00013 0.01296 C -0.00013 0.01806 -0.00039 0.02315 -0.00065 0.02824 C -0.00117 0.03496 -0.00169 0.04213 -0.00221 0.04908 C -0.00195 0.05695 -0.00169 0.06458 -0.00143 0.07269 C -0.00117 0.08426 -0.00143 0.10232 0.00013 0.11574 C 0.00026 0.11713 0.00065 0.11829 0.00091 0.11991 C 0.00117 0.12153 0.00143 0.12338 0.00169 0.12546 C 0.00195 0.12755 0.00273 0.13542 0.00326 0.13796 C 0.00365 0.13982 0.00391 0.14213 0.00482 0.14352 C 0.0056 0.14468 0.0069 0.14398 0.00794 0.14491 C 0.00951 0.14583 0.01094 0.14792 0.01263 0.14908 C 0.01354 0.14977 0.01471 0.14977 0.01576 0.15046 C 0.02357 0.15463 0.01719 0.15208 0.02435 0.15463 C 0.02539 0.15556 0.02643 0.15625 0.02747 0.15741 C 0.03073 0.16065 0.03112 0.16181 0.03451 0.16435 C 0.03516 0.16482 0.03607 0.16528 0.03685 0.16574 C 0.03763 0.16713 0.03854 0.16806 0.03919 0.16991 C 0.03958 0.17107 0.04062 0.17871 0.04076 0.17963 C 0.04023 0.18102 0.03984 0.18264 0.03919 0.1838 C 0.03828 0.18496 0.03711 0.18565 0.03607 0.18658 C 0.02852 0.19236 0.03294 0.18912 0.02747 0.19213 C 0.02656 0.19236 0.02591 0.19329 0.02513 0.19352 C 0.01315 0.19468 -0.01081 0.1963 -0.01081 0.1963 C -0.01315 0.19676 -0.01563 0.19699 -0.01784 0.19769 C -0.01901 0.19792 -0.02005 0.19792 -0.02096 0.19908 C -0.02201 0.2 -0.02253 0.20185 -0.02331 0.20324 C -0.02305 0.20556 -0.02331 0.2081 -0.02253 0.21019 C -0.02214 0.21134 -0.02109 0.21111 -0.02018 0.21158 C -0.01927 0.21204 -0.01823 0.2125 -0.01706 0.21296 C -0.01589 0.21343 -0.01445 0.21366 -0.01315 0.21435 C -0.00846 0.21621 -0.00964 0.21667 -0.00299 0.21713 C 0.0099 0.21783 0.02305 0.21806 0.03607 0.21852 L 0.04857 0.22269 C 0.04987 0.22315 0.05104 0.22361 0.05247 0.22408 C 0.05573 0.22454 0.05924 0.225 0.06263 0.22546 C 0.06393 0.22639 0.0651 0.22755 0.06654 0.22824 C 0.06849 0.22894 0.0707 0.22894 0.07279 0.22963 C 0.07409 0.22986 0.07526 0.23056 0.07669 0.23102 C 0.08021 0.23195 0.08398 0.23218 0.08763 0.2338 C 0.08867 0.23426 0.08971 0.23449 0.09076 0.23519 C 0.0918 0.23588 0.09284 0.23658 0.09388 0.23796 C 0.09466 0.23889 0.09544 0.24074 0.09622 0.24213 C 0.09531 0.2463 0.09544 0.24676 0.09388 0.25046 C 0.0931 0.25185 0.09245 0.25347 0.09154 0.25463 C 0.09049 0.25556 0.08932 0.25533 0.08841 0.25602 C 0.0875 0.25625 0.08685 0.25695 0.08607 0.25741 C 0.08424 0.25833 0.08229 0.25903 0.0806 0.26019 C 0.07305 0.26458 0.08047 0.26181 0.07201 0.26435 C 0.06536 0.27199 0.07474 0.26158 0.05872 0.2713 C 0.05299 0.27454 0.06003 0.27037 0.05326 0.27408 C 0.04753 0.27685 0.05482 0.27384 0.04701 0.27685 C 0.04622 0.27778 0.04544 0.27894 0.04466 0.27963 C 0.04375 0.28009 0.03646 0.28218 0.03607 0.28241 C 0.03086 0.28357 0.02721 0.28403 0.02201 0.28519 C 0.02096 0.28565 0.01992 0.28611 0.01888 0.28658 C 0.0168 0.28704 0.01458 0.28704 0.01263 0.28796 C 0.01094 0.28843 0.00951 0.28982 0.00794 0.29074 C 0.0069 0.29121 0.00573 0.29144 0.00482 0.29213 C 0.00013 0.29468 0.0013 0.29468 -0.00299 0.29908 C -0.00885 0.30463 -0.00352 0.29815 -0.01081 0.30741 C -0.01198 0.30857 -0.01289 0.31019 -0.01393 0.31158 C -0.01549 0.31296 -0.01719 0.31389 -0.01862 0.31574 C -0.02031 0.31759 -0.02174 0.3206 -0.02331 0.32269 C -0.02409 0.32338 -0.025 0.32338 -0.02565 0.32408 C -0.02708 0.32523 -0.02839 0.32662 -0.02956 0.32824 C -0.03099 0.32986 -0.03203 0.33218 -0.03346 0.3338 C -0.03451 0.33472 -0.03568 0.33449 -0.03659 0.33519 C -0.0375 0.33542 -0.03828 0.33588 -0.03893 0.33658 C -0.0401 0.33727 -0.04102 0.33866 -0.04206 0.33935 C -0.04362 0.34005 -0.04531 0.34005 -0.04674 0.34074 C -0.04896 0.34144 -0.05299 0.34352 -0.05299 0.34352 C -0.05221 0.34977 -0.05221 0.35185 -0.04909 0.35741 C -0.04831 0.3588 -0.04701 0.35903 -0.04596 0.36019 C -0.04518 0.36088 -0.04453 0.36227 -0.04362 0.36296 C -0.04219 0.36412 -0.03698 0.36528 -0.03581 0.36574 C -0.03451 0.36597 -0.03333 0.36667 -0.0319 0.36713 C -0.02188 0.36945 -0.02669 0.36736 -0.01706 0.36991 C -0.01576 0.37014 -0.01445 0.3706 -0.01315 0.3713 C -0.01003 0.37246 -0.00703 0.37454 -0.00378 0.37546 C -0.00195 0.37593 -0.00013 0.37616 0.00169 0.37685 C 0.00534 0.37801 0.01263 0.38102 0.01263 0.38102 C 0.01719 0.38634 0.0125 0.38171 0.01966 0.38519 C 0.02096 0.38565 0.02214 0.38727 0.02357 0.38796 C 0.025 0.38866 0.02669 0.38866 0.02826 0.38935 C 0.02904 0.38958 0.02969 0.39028 0.0306 0.39074 C 0.03229 0.39121 0.03424 0.39167 0.03607 0.39213 C 0.03685 0.39259 0.03763 0.39283 0.03841 0.39352 C 0.04271 0.39676 0.04388 0.39908 0.04857 0.40185 C 0.05052 0.40301 0.05273 0.40324 0.05482 0.40463 C 0.0556 0.40509 0.05638 0.40533 0.05716 0.40602 C 0.05846 0.40671 0.05964 0.40787 0.06107 0.4088 C 0.06198 0.40926 0.06315 0.40926 0.06419 0.41019 C 0.06576 0.41111 0.06719 0.4132 0.06888 0.41435 C 0.0763 0.41945 0.06706 0.41065 0.07591 0.41852 C 0.0776 0.41991 0.0793 0.42269 0.0806 0.42546 C 0.08138 0.42708 0.08216 0.42917 0.08294 0.43102 C 0.07865 0.45347 0.08294 0.43658 0.07826 0.44769 C 0.07383 0.45764 0.07721 0.45463 0.07279 0.45741 C 0.07201 0.4588 0.07122 0.46019 0.07044 0.46158 C 0.06966 0.4625 0.06875 0.4632 0.0681 0.46435 C 0.06641 0.4669 0.06497 0.46991 0.06341 0.47269 C 0.06237 0.47454 0.06107 0.47593 0.06029 0.47824 C 0.05977 0.47963 0.05951 0.48148 0.05872 0.48241 C 0.05729 0.4838 0.05534 0.48357 0.05404 0.48519 C 0.04935 0.49005 0.05156 0.48843 0.04779 0.49074 C 0.04583 0.49306 0.04167 0.49884 0.03997 0.50046 C 0.03659 0.50301 0.02982 0.50741 0.02982 0.50741 C 0.0293 0.5088 0.02904 0.51065 0.02826 0.51158 C 0.02773 0.51204 0.02122 0.51412 0.02122 0.51435 C 0.01927 0.51505 0.01758 0.51621 0.01576 0.51713 C 0.01367 0.51806 0.01133 0.51806 0.00951 0.51991 C 0.00846 0.52083 0.00729 0.52153 0.00638 0.52269 C 0.00547 0.52338 0.00482 0.52454 0.00404 0.52546 C 0.00143 0.52755 -0.00117 0.52963 -0.00378 0.53102 C -0.00482 0.53148 -0.00599 0.53171 -0.0069 0.53241 C -0.00859 0.5331 -0.01003 0.53426 -0.01159 0.53519 C -0.01263 0.53565 -0.0138 0.53588 -0.01471 0.53658 C -0.01927 0.53935 -0.02031 0.54352 -0.02487 0.54908 L -0.02956 0.55463 C -0.03086 0.55787 -0.03203 0.56111 -0.03346 0.56435 C -0.03424 0.56574 -0.03516 0.5669 -0.03581 0.56852 C -0.03646 0.56968 -0.03685 0.5713 -0.03737 0.57269 C -0.0431 0.58426 -0.03854 0.57269 -0.04206 0.58241 C -0.04154 0.58426 -0.04141 0.58634 -0.04049 0.58796 C -0.03945 0.58982 -0.03802 0.59074 -0.03659 0.59213 C -0.03398 0.59468 -0.0319 0.5963 -0.02878 0.59769 C -0.02773 0.59815 -0.02682 0.59884 -0.02565 0.59908 C -0.02031 0.60023 -0.00924 0.60185 -0.00924 0.60185 C -0.00794 0.60232 -0.00677 0.60278 -0.00534 0.60324 C -0.00365 0.60371 -0.00169 0.60371 0.00013 0.60463 C 0.01406 0.61019 -0.00521 0.60486 0.01029 0.6088 C 0.01771 0.61528 0.01419 0.61343 0.02044 0.61574 C 0.02122 0.61667 0.02187 0.61759 0.02279 0.61852 C 0.02344 0.61898 0.02435 0.61898 0.02513 0.61991 C 0.02617 0.62083 0.02708 0.62292 0.02826 0.62408 C 0.02943 0.62523 0.03086 0.6257 0.03216 0.62685 C 0.03815 0.63218 0.03086 0.62732 0.03685 0.63102 C 0.03737 0.63241 0.03763 0.6338 0.03841 0.63519 C 0.04557 0.64792 0.03542 0.62616 0.0431 0.64213 C 0.04336 0.64259 0.04661 0.65023 0.04701 0.65185 C 0.04766 0.6544 0.04805 0.65741 0.04857 0.66019 C 0.04883 0.66852 0.04935 0.67662 0.04935 0.68519 C 0.04935 0.6963 0.04896 0.70741 0.04857 0.71852 C 0.04844 0.72083 0.04779 0.72292 0.04779 0.72546 C 0.04753 0.73218 0.04779 0.73935 0.04779 0.7463 L 0.04857 0.73796 " pathEditMode="relative" ptsTypes="AAAAAAAAAAAAAAAAAAAAAAAAAAAAAAAAAAAAAAAAAAAAAAAAAAAAAAAAAAAAAAAAAA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twist of multi-colored cords">
            <a:extLst>
              <a:ext uri="{FF2B5EF4-FFF2-40B4-BE49-F238E27FC236}">
                <a16:creationId xmlns:a16="http://schemas.microsoft.com/office/drawing/2014/main" id="{719159E8-8355-A1FE-3742-89CBF331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D06A9A-8436-F3BC-B68D-375F2259BA39}"/>
              </a:ext>
            </a:extLst>
          </p:cNvPr>
          <p:cNvSpPr/>
          <p:nvPr/>
        </p:nvSpPr>
        <p:spPr>
          <a:xfrm>
            <a:off x="0" y="0"/>
            <a:ext cx="12217513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F5589-4DFF-B145-3F31-2D269311AA80}"/>
              </a:ext>
            </a:extLst>
          </p:cNvPr>
          <p:cNvSpPr txBox="1"/>
          <p:nvPr/>
        </p:nvSpPr>
        <p:spPr>
          <a:xfrm>
            <a:off x="3611724" y="0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w Cen MT" panose="020B0602020104020603" pitchFamily="34" charset="0"/>
              </a:rPr>
              <a:t>Results</a:t>
            </a:r>
            <a:endParaRPr lang="en-TT" sz="6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F4F66-482B-3F1F-BD6A-24E780B7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029" y="1060333"/>
            <a:ext cx="6782493" cy="5815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F1FDD-E481-77B2-1589-403A82738795}"/>
              </a:ext>
            </a:extLst>
          </p:cNvPr>
          <p:cNvSpPr txBox="1"/>
          <p:nvPr/>
        </p:nvSpPr>
        <p:spPr>
          <a:xfrm>
            <a:off x="482270" y="1532533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</a:rPr>
              <a:t>Dataset 2</a:t>
            </a:r>
            <a:endParaRPr lang="en-TT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C5938-A692-8641-332F-D1B8201FCD39}"/>
              </a:ext>
            </a:extLst>
          </p:cNvPr>
          <p:cNvSpPr txBox="1"/>
          <p:nvPr/>
        </p:nvSpPr>
        <p:spPr>
          <a:xfrm>
            <a:off x="482270" y="2636912"/>
            <a:ext cx="4248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Best Algorithm = ANN with one hot</a:t>
            </a: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Highest F1 score = 0.844</a:t>
            </a:r>
          </a:p>
          <a:p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Most Important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w Cen MT" panose="020B0602020104020603" pitchFamily="34" charset="0"/>
              </a:rPr>
              <a:t>ST_Slope</a:t>
            </a: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 (down sloping)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Sex (Male)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w Cen MT" panose="020B0602020104020603" pitchFamily="34" charset="0"/>
              </a:rPr>
              <a:t>ST_Slope</a:t>
            </a: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 (flat)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w Cen MT" panose="020B0602020104020603" pitchFamily="34" charset="0"/>
              </a:rPr>
              <a:t>ChestPainType</a:t>
            </a: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 (Atypical Angina)</a:t>
            </a:r>
          </a:p>
        </p:txBody>
      </p:sp>
    </p:spTree>
    <p:extLst>
      <p:ext uri="{BB962C8B-B14F-4D97-AF65-F5344CB8AC3E}">
        <p14:creationId xmlns:p14="http://schemas.microsoft.com/office/powerpoint/2010/main" val="311883457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twist of multi-colored cords">
            <a:extLst>
              <a:ext uri="{FF2B5EF4-FFF2-40B4-BE49-F238E27FC236}">
                <a16:creationId xmlns:a16="http://schemas.microsoft.com/office/drawing/2014/main" id="{719159E8-8355-A1FE-3742-89CBF331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D06A9A-8436-F3BC-B68D-375F2259BA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F5589-4DFF-B145-3F31-2D269311AA80}"/>
              </a:ext>
            </a:extLst>
          </p:cNvPr>
          <p:cNvSpPr txBox="1"/>
          <p:nvPr/>
        </p:nvSpPr>
        <p:spPr>
          <a:xfrm>
            <a:off x="3611724" y="0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w Cen MT" panose="020B0602020104020603" pitchFamily="34" charset="0"/>
              </a:rPr>
              <a:t>Results</a:t>
            </a:r>
            <a:endParaRPr lang="en-TT" sz="6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B7F7A-EA50-DE43-4BE4-E40B6987B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82" y="1015663"/>
            <a:ext cx="6780504" cy="5814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C6F2EB-C354-6B6E-197C-63C5ABC5977B}"/>
              </a:ext>
            </a:extLst>
          </p:cNvPr>
          <p:cNvSpPr txBox="1"/>
          <p:nvPr/>
        </p:nvSpPr>
        <p:spPr>
          <a:xfrm>
            <a:off x="7428147" y="1532533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</a:rPr>
              <a:t>Dataset 3</a:t>
            </a:r>
            <a:endParaRPr lang="en-TT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5327F-F049-1A4A-E859-EC198E7624A4}"/>
              </a:ext>
            </a:extLst>
          </p:cNvPr>
          <p:cNvSpPr txBox="1"/>
          <p:nvPr/>
        </p:nvSpPr>
        <p:spPr>
          <a:xfrm>
            <a:off x="7428147" y="2636912"/>
            <a:ext cx="42484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Best Algorithm = Random Forest</a:t>
            </a: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Highest F1 score = 0.997</a:t>
            </a:r>
          </a:p>
          <a:p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Most Important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Chest Pain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w Cen MT" panose="020B0602020104020603" pitchFamily="34" charset="0"/>
              </a:rPr>
              <a:t>Thalach</a:t>
            </a:r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Tw Cen MT" panose="020B0602020104020603" pitchFamily="34" charset="0"/>
              </a:rPr>
              <a:t>Oldpeak</a:t>
            </a:r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Overfitting most likely present.</a:t>
            </a:r>
          </a:p>
        </p:txBody>
      </p:sp>
    </p:spTree>
    <p:extLst>
      <p:ext uri="{BB962C8B-B14F-4D97-AF65-F5344CB8AC3E}">
        <p14:creationId xmlns:p14="http://schemas.microsoft.com/office/powerpoint/2010/main" val="92214258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twist of multi-colored cords">
            <a:extLst>
              <a:ext uri="{FF2B5EF4-FFF2-40B4-BE49-F238E27FC236}">
                <a16:creationId xmlns:a16="http://schemas.microsoft.com/office/drawing/2014/main" id="{719159E8-8355-A1FE-3742-89CBF331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D06A9A-8436-F3BC-B68D-375F2259BA39}"/>
              </a:ext>
            </a:extLst>
          </p:cNvPr>
          <p:cNvSpPr/>
          <p:nvPr/>
        </p:nvSpPr>
        <p:spPr>
          <a:xfrm>
            <a:off x="0" y="0"/>
            <a:ext cx="12217513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>
              <a:solidFill>
                <a:schemeClr val="lt1">
                  <a:alpha val="7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F5589-4DFF-B145-3F31-2D269311AA80}"/>
              </a:ext>
            </a:extLst>
          </p:cNvPr>
          <p:cNvSpPr txBox="1"/>
          <p:nvPr/>
        </p:nvSpPr>
        <p:spPr>
          <a:xfrm>
            <a:off x="3611724" y="0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w Cen MT" panose="020B0602020104020603" pitchFamily="34" charset="0"/>
              </a:rPr>
              <a:t>Discussion</a:t>
            </a:r>
            <a:endParaRPr lang="en-TT" sz="6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5D0B6E-A19C-F615-06B6-F7C4842495BF}"/>
              </a:ext>
            </a:extLst>
          </p:cNvPr>
          <p:cNvSpPr txBox="1"/>
          <p:nvPr/>
        </p:nvSpPr>
        <p:spPr>
          <a:xfrm>
            <a:off x="1415480" y="1015663"/>
            <a:ext cx="9361040" cy="556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Over fitting present in Random Forest 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Neural Network with one-hot encoded data consistently performed best across all datasets.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Identified top four impactful features for each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Features included cholesterol level, gender, alcohol consumption, glucose levels, ST slope, type of chest pain, </a:t>
            </a:r>
            <a:r>
              <a:rPr lang="en-US" sz="2400" dirty="0" err="1">
                <a:solidFill>
                  <a:schemeClr val="bg1"/>
                </a:solidFill>
              </a:rPr>
              <a:t>oldpeak</a:t>
            </a:r>
            <a:r>
              <a:rPr lang="en-US" sz="2400" dirty="0">
                <a:solidFill>
                  <a:schemeClr val="bg1"/>
                </a:solidFill>
              </a:rPr>
              <a:t>, maximum heart rate achieved, and number of major blood vessels colored by fluoroscopy.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These features are crucial indicators for predicting cardiovascular disease risk.</a:t>
            </a:r>
            <a:endParaRPr lang="en-T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70777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eart made from white candy">
            <a:extLst>
              <a:ext uri="{FF2B5EF4-FFF2-40B4-BE49-F238E27FC236}">
                <a16:creationId xmlns:a16="http://schemas.microsoft.com/office/drawing/2014/main" id="{0B826865-625F-608E-A2D5-797ED7D06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54"/>
            <a:ext cx="12192000" cy="68532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116EA-D033-9118-6A2B-F3614728927A}"/>
              </a:ext>
            </a:extLst>
          </p:cNvPr>
          <p:cNvSpPr txBox="1"/>
          <p:nvPr/>
        </p:nvSpPr>
        <p:spPr>
          <a:xfrm>
            <a:off x="4475820" y="260648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w Cen MT" panose="020B0602020104020603" pitchFamily="34" charset="0"/>
              </a:rPr>
              <a:t>Conclusion</a:t>
            </a:r>
            <a:endParaRPr lang="en-TT" sz="5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5D947-24AF-3D45-D0DF-B3CC563F52EA}"/>
              </a:ext>
            </a:extLst>
          </p:cNvPr>
          <p:cNvSpPr txBox="1"/>
          <p:nvPr/>
        </p:nvSpPr>
        <p:spPr>
          <a:xfrm>
            <a:off x="1667508" y="1340768"/>
            <a:ext cx="8856984" cy="512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Cardiovascular disease is a significant global health concern, including in Trinidad and Tobago.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Predicting disease risk from health aspects is crucial for combating cardiovascular disease.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Utilizing an artificial neural network with one-hot encoded features is effective for CVD predictions.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Analysis of three datasets revealed key features for predictive models, including cholesterol level, gender, alcohol consumption, glucose level, and type of reported chest pain.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Collecting data on these features is essential for creating applicable cardiovascular disease prediction models.</a:t>
            </a:r>
            <a:endParaRPr lang="en-TT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hite crumpled paper&#10;&#10;Description automatically generated">
            <a:extLst>
              <a:ext uri="{FF2B5EF4-FFF2-40B4-BE49-F238E27FC236}">
                <a16:creationId xmlns:a16="http://schemas.microsoft.com/office/drawing/2014/main" id="{26652633-B9C4-E8ED-3D31-7331AA301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" y="-6940152"/>
            <a:ext cx="12200756" cy="1379815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832445-1713-73CC-6D6B-302698E8E66B}"/>
              </a:ext>
            </a:extLst>
          </p:cNvPr>
          <p:cNvCxnSpPr/>
          <p:nvPr/>
        </p:nvCxnSpPr>
        <p:spPr>
          <a:xfrm flipV="1">
            <a:off x="10776520" y="0"/>
            <a:ext cx="0" cy="7101408"/>
          </a:xfrm>
          <a:prstGeom prst="line">
            <a:avLst/>
          </a:prstGeom>
          <a:ln w="44450"/>
          <a:effectLst>
            <a:glow rad="127000">
              <a:schemeClr val="accent1">
                <a:alpha val="2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4319C4-C95B-1F7D-F216-704E945372FC}"/>
              </a:ext>
            </a:extLst>
          </p:cNvPr>
          <p:cNvSpPr txBox="1"/>
          <p:nvPr/>
        </p:nvSpPr>
        <p:spPr>
          <a:xfrm>
            <a:off x="1271462" y="327919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What is Heart Disease</a:t>
            </a:r>
            <a:endParaRPr lang="en-TT" sz="5400" dirty="0">
              <a:solidFill>
                <a:srgbClr val="C00000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EAA000-E3E4-7B11-6913-D6DA65D3D8E7}"/>
              </a:ext>
            </a:extLst>
          </p:cNvPr>
          <p:cNvSpPr txBox="1"/>
          <p:nvPr/>
        </p:nvSpPr>
        <p:spPr>
          <a:xfrm>
            <a:off x="191343" y="1340768"/>
            <a:ext cx="1036915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Heart disease encompasses various conditions affecting heart function</a:t>
            </a:r>
          </a:p>
          <a:p>
            <a:endParaRPr lang="en-US" sz="24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Common types include coronary artery disease, heart failure, arrhythmias, and congenital defects</a:t>
            </a:r>
          </a:p>
          <a:p>
            <a:endParaRPr lang="en-US" sz="24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Globally, heart disease accounts for a significant portion of deaths, according to WHO</a:t>
            </a:r>
          </a:p>
          <a:p>
            <a:endParaRPr lang="en-US" sz="24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Lifestyle changes and medical interventions can mitigate risk factors and improve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0"/>
                <a:cs typeface="Times New Roman" panose="02020603050405020304" pitchFamily="18" charset="0"/>
              </a:rPr>
              <a:t>Aim</a:t>
            </a:r>
            <a:r>
              <a:rPr lang="en-US" sz="2400" dirty="0">
                <a:latin typeface="Tw Cen MT" panose="020B0602020104020603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w Cen MT" panose="020B0602020104020603" pitchFamily="34" charset="0"/>
              </a:rPr>
              <a:t>Maximize the F1 score in 3 traditional prediction algorithms and find the most impactful features to raise awareness and reduce the risk of CVD in Trinidad and Tobago</a:t>
            </a:r>
            <a:endParaRPr lang="en-US" sz="24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  <a:p>
            <a:endParaRPr lang="en-T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BC8DD4-9887-9F35-6AFB-216EDC0D1588}"/>
              </a:ext>
            </a:extLst>
          </p:cNvPr>
          <p:cNvSpPr/>
          <p:nvPr/>
        </p:nvSpPr>
        <p:spPr>
          <a:xfrm>
            <a:off x="10704512" y="7640"/>
            <a:ext cx="144016" cy="1431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9872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425F5-CEB8-977E-7523-B9C965018458}"/>
              </a:ext>
            </a:extLst>
          </p:cNvPr>
          <p:cNvSpPr/>
          <p:nvPr/>
        </p:nvSpPr>
        <p:spPr>
          <a:xfrm>
            <a:off x="-168696" y="-171400"/>
            <a:ext cx="12673408" cy="72008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 dirty="0"/>
          </a:p>
        </p:txBody>
      </p:sp>
      <p:pic>
        <p:nvPicPr>
          <p:cNvPr id="10" name="Picture 9" descr="A close up of a human heart&#10;&#10;Description automatically generated">
            <a:extLst>
              <a:ext uri="{FF2B5EF4-FFF2-40B4-BE49-F238E27FC236}">
                <a16:creationId xmlns:a16="http://schemas.microsoft.com/office/drawing/2014/main" id="{5542F5E9-9CBB-BE98-E19F-240EAD6AA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79" y="1953089"/>
            <a:ext cx="8719842" cy="4904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BA721B-91F7-AA48-AE16-AE58911E546D}"/>
              </a:ext>
            </a:extLst>
          </p:cNvPr>
          <p:cNvSpPr txBox="1"/>
          <p:nvPr/>
        </p:nvSpPr>
        <p:spPr>
          <a:xfrm>
            <a:off x="2675620" y="332656"/>
            <a:ext cx="6840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w Cen MT" panose="020B0602020104020603" pitchFamily="34" charset="0"/>
              </a:rPr>
              <a:t>Causes of Heart Disease</a:t>
            </a:r>
            <a:endParaRPr lang="en-TT" sz="5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425F5-CEB8-977E-7523-B9C965018458}"/>
              </a:ext>
            </a:extLst>
          </p:cNvPr>
          <p:cNvSpPr/>
          <p:nvPr/>
        </p:nvSpPr>
        <p:spPr>
          <a:xfrm>
            <a:off x="-168696" y="-171400"/>
            <a:ext cx="12673408" cy="72008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 dirty="0"/>
          </a:p>
        </p:txBody>
      </p:sp>
      <p:pic>
        <p:nvPicPr>
          <p:cNvPr id="10" name="Picture 9" descr="A close up of a human heart&#10;&#10;Description automatically generated">
            <a:extLst>
              <a:ext uri="{FF2B5EF4-FFF2-40B4-BE49-F238E27FC236}">
                <a16:creationId xmlns:a16="http://schemas.microsoft.com/office/drawing/2014/main" id="{5542F5E9-9CBB-BE98-E19F-240EAD6AA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79" y="1953089"/>
            <a:ext cx="8719842" cy="49049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BD466C-D926-E486-4404-5474035D51C7}"/>
              </a:ext>
            </a:extLst>
          </p:cNvPr>
          <p:cNvSpPr/>
          <p:nvPr/>
        </p:nvSpPr>
        <p:spPr>
          <a:xfrm>
            <a:off x="-174600" y="-171400"/>
            <a:ext cx="12673408" cy="7200800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BA721B-91F7-AA48-AE16-AE58911E546D}"/>
              </a:ext>
            </a:extLst>
          </p:cNvPr>
          <p:cNvSpPr txBox="1"/>
          <p:nvPr/>
        </p:nvSpPr>
        <p:spPr>
          <a:xfrm>
            <a:off x="2675620" y="332656"/>
            <a:ext cx="6840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w Cen MT" panose="020B0602020104020603" pitchFamily="34" charset="0"/>
              </a:rPr>
              <a:t>Causes of Heart Disease</a:t>
            </a:r>
            <a:endParaRPr lang="en-TT" sz="5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E7D66-0050-9DF8-F0A7-A82056040820}"/>
              </a:ext>
            </a:extLst>
          </p:cNvPr>
          <p:cNvSpPr txBox="1"/>
          <p:nvPr/>
        </p:nvSpPr>
        <p:spPr>
          <a:xfrm>
            <a:off x="2675620" y="2239481"/>
            <a:ext cx="68407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>
                    <a:alpha val="70000"/>
                  </a:schemeClr>
                </a:solidFill>
                <a:effectLst/>
                <a:latin typeface="Tw Cen MT" panose="020B0602020104020603" pitchFamily="34" charset="0"/>
              </a:rPr>
              <a:t>Unhealthy diet </a:t>
            </a:r>
          </a:p>
          <a:p>
            <a:pPr algn="ctr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>
                    <a:alpha val="70000"/>
                  </a:schemeClr>
                </a:solidFill>
                <a:effectLst/>
                <a:latin typeface="Tw Cen MT" panose="020B0602020104020603" pitchFamily="34" charset="0"/>
              </a:rPr>
              <a:t>Lack of physical activity </a:t>
            </a:r>
          </a:p>
          <a:p>
            <a:pPr algn="ctr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>
                    <a:alpha val="70000"/>
                  </a:schemeClr>
                </a:solidFill>
                <a:effectLst/>
                <a:latin typeface="Tw Cen MT" panose="020B0602020104020603" pitchFamily="34" charset="0"/>
              </a:rPr>
              <a:t>Smoking</a:t>
            </a:r>
            <a:endParaRPr lang="en-US" sz="2800" dirty="0">
              <a:solidFill>
                <a:schemeClr val="bg1">
                  <a:alpha val="70000"/>
                </a:schemeClr>
              </a:solidFill>
              <a:latin typeface="Tw Cen MT" panose="020B0602020104020603" pitchFamily="34" charset="0"/>
            </a:endParaRPr>
          </a:p>
          <a:p>
            <a:pPr algn="ctr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>
                    <a:alpha val="70000"/>
                  </a:schemeClr>
                </a:solidFill>
                <a:effectLst/>
                <a:latin typeface="Tw Cen MT" panose="020B0602020104020603" pitchFamily="34" charset="0"/>
              </a:rPr>
              <a:t>Hypertension</a:t>
            </a:r>
            <a:endParaRPr lang="en-US" sz="2800" dirty="0">
              <a:solidFill>
                <a:schemeClr val="bg1">
                  <a:alpha val="70000"/>
                </a:schemeClr>
              </a:solidFill>
              <a:latin typeface="Tw Cen MT" panose="020B0602020104020603" pitchFamily="34" charset="0"/>
            </a:endParaRPr>
          </a:p>
          <a:p>
            <a:pPr algn="ctr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>
                    <a:alpha val="70000"/>
                  </a:schemeClr>
                </a:solidFill>
                <a:effectLst/>
                <a:latin typeface="Tw Cen MT" panose="020B0602020104020603" pitchFamily="34" charset="0"/>
              </a:rPr>
              <a:t>High cholesterol</a:t>
            </a:r>
          </a:p>
          <a:p>
            <a:pPr algn="ctr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>
                    <a:alpha val="70000"/>
                  </a:schemeClr>
                </a:solidFill>
                <a:effectLst/>
                <a:latin typeface="Tw Cen MT" panose="020B0602020104020603" pitchFamily="34" charset="0"/>
              </a:rPr>
              <a:t>Diabetes</a:t>
            </a:r>
          </a:p>
          <a:p>
            <a:pPr algn="ctr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>
                    <a:alpha val="70000"/>
                  </a:schemeClr>
                </a:solidFill>
                <a:effectLst/>
                <a:latin typeface="Tw Cen MT" panose="020B0602020104020603" pitchFamily="34" charset="0"/>
              </a:rPr>
              <a:t>Obesity</a:t>
            </a:r>
          </a:p>
          <a:p>
            <a:pPr algn="ctr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>
                    <a:alpha val="70000"/>
                  </a:schemeClr>
                </a:solidFill>
                <a:effectLst/>
                <a:latin typeface="Tw Cen MT" panose="020B0602020104020603" pitchFamily="34" charset="0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30689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425F5-CEB8-977E-7523-B9C965018458}"/>
              </a:ext>
            </a:extLst>
          </p:cNvPr>
          <p:cNvSpPr/>
          <p:nvPr/>
        </p:nvSpPr>
        <p:spPr>
          <a:xfrm>
            <a:off x="-168696" y="-171400"/>
            <a:ext cx="12673408" cy="72008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99819-969E-ED9C-4AF1-5726D765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2792" y="1605386"/>
            <a:ext cx="8504257" cy="50713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62FB43-D930-D101-4256-09CB0C2D99B6}"/>
              </a:ext>
            </a:extLst>
          </p:cNvPr>
          <p:cNvSpPr/>
          <p:nvPr/>
        </p:nvSpPr>
        <p:spPr>
          <a:xfrm>
            <a:off x="-168696" y="-174667"/>
            <a:ext cx="12673408" cy="7200800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BA721B-91F7-AA48-AE16-AE58911E546D}"/>
              </a:ext>
            </a:extLst>
          </p:cNvPr>
          <p:cNvSpPr txBox="1"/>
          <p:nvPr/>
        </p:nvSpPr>
        <p:spPr>
          <a:xfrm>
            <a:off x="2675620" y="332656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w Cen MT" panose="020B0602020104020603" pitchFamily="34" charset="0"/>
              </a:rPr>
              <a:t>Chosen Solution</a:t>
            </a:r>
            <a:endParaRPr lang="en-TT" sz="5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5F244-BD99-5226-91BC-AB591D3E12BD}"/>
              </a:ext>
            </a:extLst>
          </p:cNvPr>
          <p:cNvSpPr txBox="1"/>
          <p:nvPr/>
        </p:nvSpPr>
        <p:spPr>
          <a:xfrm>
            <a:off x="6096000" y="1878902"/>
            <a:ext cx="60846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Utilized three state-of-the-art algorithms: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Logistic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Random Forest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Artificial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Conducted binary classification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Objective: Maximize F1 score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Identified the four most impactful features</a:t>
            </a:r>
            <a:endParaRPr lang="en-TT" sz="3200" dirty="0">
              <a:solidFill>
                <a:schemeClr val="bg1">
                  <a:alpha val="7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C371-23D1-7FF3-2B97-787641086366}"/>
              </a:ext>
            </a:extLst>
          </p:cNvPr>
          <p:cNvSpPr txBox="1"/>
          <p:nvPr/>
        </p:nvSpPr>
        <p:spPr>
          <a:xfrm>
            <a:off x="983432" y="624932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alpha val="24000"/>
                  </a:schemeClr>
                </a:solidFill>
              </a:rPr>
              <a:t>He ded</a:t>
            </a:r>
            <a:endParaRPr lang="en-TT" sz="1400" dirty="0">
              <a:solidFill>
                <a:schemeClr val="bg1">
                  <a:alpha val="2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39C996-7DD1-93D1-43E8-6E01E3647789}"/>
              </a:ext>
            </a:extLst>
          </p:cNvPr>
          <p:cNvSpPr/>
          <p:nvPr/>
        </p:nvSpPr>
        <p:spPr>
          <a:xfrm>
            <a:off x="0" y="-11584"/>
            <a:ext cx="12192000" cy="6869584"/>
          </a:xfrm>
          <a:prstGeom prst="rect">
            <a:avLst/>
          </a:prstGeom>
          <a:solidFill>
            <a:srgbClr val="F2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 dirty="0"/>
          </a:p>
        </p:txBody>
      </p:sp>
      <p:pic>
        <p:nvPicPr>
          <p:cNvPr id="5" name="Picture 4" descr="A stethoscope formed in a heart">
            <a:extLst>
              <a:ext uri="{FF2B5EF4-FFF2-40B4-BE49-F238E27FC236}">
                <a16:creationId xmlns:a16="http://schemas.microsoft.com/office/drawing/2014/main" id="{85EF7D76-F7A8-2195-9143-25FE1D2237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02356"/>
            <a:ext cx="7536160" cy="4853287"/>
          </a:xfrm>
          <a:prstGeom prst="rect">
            <a:avLst/>
          </a:prstGeom>
          <a:effectLst>
            <a:softEdge rad="4572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374AE7-4161-5039-2194-C81F01EE0C25}"/>
              </a:ext>
            </a:extLst>
          </p:cNvPr>
          <p:cNvSpPr txBox="1"/>
          <p:nvPr/>
        </p:nvSpPr>
        <p:spPr>
          <a:xfrm>
            <a:off x="7443734" y="548680"/>
            <a:ext cx="4392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D24141"/>
                </a:solidFill>
                <a:latin typeface="Tw Cen MT" panose="020B0602020104020603" pitchFamily="34" charset="0"/>
              </a:rPr>
              <a:t>F1 Score</a:t>
            </a:r>
            <a:endParaRPr lang="en-TT" sz="8000" dirty="0">
              <a:solidFill>
                <a:srgbClr val="D2414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AE081-C797-3B3F-2F6D-CED5A46D73FA}"/>
              </a:ext>
            </a:extLst>
          </p:cNvPr>
          <p:cNvSpPr txBox="1"/>
          <p:nvPr/>
        </p:nvSpPr>
        <p:spPr>
          <a:xfrm>
            <a:off x="7918848" y="1932311"/>
            <a:ext cx="3692826" cy="32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Tw Cen MT" panose="020B0602020104020603" pitchFamily="34" charset="0"/>
              </a:rPr>
              <a:t>balances both precision and recall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Tw Cen MT" panose="020B0602020104020603" pitchFamily="34" charset="0"/>
              </a:rPr>
              <a:t>minimizing false positives and false negatives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9ACAB-EDBE-7529-B427-1C21A5C35A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12" y="764704"/>
            <a:ext cx="6292808" cy="4045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5C438-07DB-BC16-730E-FC1AC8622D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352" y="5438133"/>
            <a:ext cx="3343275" cy="771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C9F9E6-44F0-2DFA-EEDD-74B7C7FF6A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7549" y="5419082"/>
            <a:ext cx="2867025" cy="809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48B4C3-2933-0B89-EBD3-D74450A613A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8848" y="5404794"/>
            <a:ext cx="37147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8BA9BE-F442-73A1-B30D-0D691ACDB6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8F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 dirty="0"/>
          </a:p>
        </p:txBody>
      </p:sp>
      <p:pic>
        <p:nvPicPr>
          <p:cNvPr id="5" name="Picture 4" descr="Finger heart on pink background">
            <a:extLst>
              <a:ext uri="{FF2B5EF4-FFF2-40B4-BE49-F238E27FC236}">
                <a16:creationId xmlns:a16="http://schemas.microsoft.com/office/drawing/2014/main" id="{CF40EF2D-BD33-A73C-ACC2-96FE4D829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6" y="-1442"/>
            <a:ext cx="9847312" cy="7182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44589F-0D50-DEE7-7E90-B428E42925DF}"/>
              </a:ext>
            </a:extLst>
          </p:cNvPr>
          <p:cNvSpPr txBox="1"/>
          <p:nvPr/>
        </p:nvSpPr>
        <p:spPr>
          <a:xfrm>
            <a:off x="5087888" y="404664"/>
            <a:ext cx="669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w Cen MT" panose="020B0602020104020603" pitchFamily="34" charset="0"/>
              </a:rPr>
              <a:t>Experimental Design</a:t>
            </a:r>
            <a:endParaRPr lang="en-TT" sz="5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CFEB3-4CD5-201B-A9B4-6CEBB2C845AF}"/>
              </a:ext>
            </a:extLst>
          </p:cNvPr>
          <p:cNvSpPr txBox="1"/>
          <p:nvPr/>
        </p:nvSpPr>
        <p:spPr>
          <a:xfrm>
            <a:off x="5555940" y="1543909"/>
            <a:ext cx="576064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Datasets were balanced already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Removed outliers from numerical columns.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All algorithms employed the same cleaned datasets for fairness.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K-Fold cross validation was done.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Compared performance of Logistic Regression </a:t>
            </a:r>
            <a:r>
              <a:rPr lang="en-US" sz="2800" b="1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and</a:t>
            </a:r>
            <a:r>
              <a:rPr lang="en-US" sz="2800" dirty="0">
                <a:solidFill>
                  <a:schemeClr val="bg1">
                    <a:alpha val="70000"/>
                  </a:schemeClr>
                </a:solidFill>
                <a:latin typeface="Tw Cen MT" panose="020B0602020104020603" pitchFamily="34" charset="0"/>
              </a:rPr>
              <a:t> ANN with one-hot encoding against Random Forest and ANN without one-hot encoding.</a:t>
            </a:r>
          </a:p>
          <a:p>
            <a:endParaRPr lang="en-TT" dirty="0"/>
          </a:p>
        </p:txBody>
      </p:sp>
    </p:spTree>
    <p:extLst>
      <p:ext uri="{BB962C8B-B14F-4D97-AF65-F5344CB8AC3E}">
        <p14:creationId xmlns:p14="http://schemas.microsoft.com/office/powerpoint/2010/main" val="4358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645D8F-216C-DF5E-21B3-DD90BA51D3F5}"/>
              </a:ext>
            </a:extLst>
          </p:cNvPr>
          <p:cNvSpPr/>
          <p:nvPr/>
        </p:nvSpPr>
        <p:spPr>
          <a:xfrm>
            <a:off x="0" y="15888"/>
            <a:ext cx="12192000" cy="6858001"/>
          </a:xfrm>
          <a:prstGeom prst="rect">
            <a:avLst/>
          </a:prstGeom>
          <a:solidFill>
            <a:srgbClr val="F7F5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pic>
        <p:nvPicPr>
          <p:cNvPr id="5" name="Picture 4" descr="Red heart with a band-aid on it">
            <a:extLst>
              <a:ext uri="{FF2B5EF4-FFF2-40B4-BE49-F238E27FC236}">
                <a16:creationId xmlns:a16="http://schemas.microsoft.com/office/drawing/2014/main" id="{AC9F9881-8708-1EE0-6BA4-EB3517319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2184" y="15889"/>
            <a:ext cx="4439816" cy="6858000"/>
          </a:xfrm>
          <a:prstGeom prst="rect">
            <a:avLst/>
          </a:prstGeom>
          <a:effectLst>
            <a:softEdge rad="6858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DC15D-5305-26CC-54B7-8A4E147C593C}"/>
              </a:ext>
            </a:extLst>
          </p:cNvPr>
          <p:cNvSpPr txBox="1"/>
          <p:nvPr/>
        </p:nvSpPr>
        <p:spPr>
          <a:xfrm>
            <a:off x="1220449" y="260648"/>
            <a:ext cx="531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w Cen MT" panose="020B0602020104020603" pitchFamily="34" charset="0"/>
              </a:rPr>
              <a:t>Mathematical Model</a:t>
            </a:r>
            <a:endParaRPr lang="en-TT" sz="4800" dirty="0">
              <a:latin typeface="Tw Cen MT" panose="020B06020201040206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2FD41-9E6C-7769-20E4-F0390633A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512" y="996616"/>
            <a:ext cx="4472331" cy="58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twist of multi-colored cords">
            <a:extLst>
              <a:ext uri="{FF2B5EF4-FFF2-40B4-BE49-F238E27FC236}">
                <a16:creationId xmlns:a16="http://schemas.microsoft.com/office/drawing/2014/main" id="{719159E8-8355-A1FE-3742-89CBF33125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D06A9A-8436-F3BC-B68D-375F2259BA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F5589-4DFF-B145-3F31-2D269311AA80}"/>
              </a:ext>
            </a:extLst>
          </p:cNvPr>
          <p:cNvSpPr txBox="1"/>
          <p:nvPr/>
        </p:nvSpPr>
        <p:spPr>
          <a:xfrm>
            <a:off x="3611724" y="0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w Cen MT" panose="020B0602020104020603" pitchFamily="34" charset="0"/>
              </a:rPr>
              <a:t>Results</a:t>
            </a:r>
            <a:endParaRPr lang="en-TT" sz="6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0F74A7-2D0B-2707-0273-190B8BB0E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00" y="1015663"/>
            <a:ext cx="6750267" cy="5842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337E34-781A-AE6A-0343-06AC97F72D68}"/>
              </a:ext>
            </a:extLst>
          </p:cNvPr>
          <p:cNvSpPr txBox="1"/>
          <p:nvPr/>
        </p:nvSpPr>
        <p:spPr>
          <a:xfrm>
            <a:off x="7428147" y="1532533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</a:rPr>
              <a:t>Dataset 1</a:t>
            </a:r>
            <a:endParaRPr lang="en-TT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44807-148E-7CB6-E846-3C63FEBDC368}"/>
              </a:ext>
            </a:extLst>
          </p:cNvPr>
          <p:cNvSpPr txBox="1"/>
          <p:nvPr/>
        </p:nvSpPr>
        <p:spPr>
          <a:xfrm>
            <a:off x="7428147" y="2636912"/>
            <a:ext cx="42484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Best Algorithm = ANN with one hot</a:t>
            </a: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Highest F1 score = </a:t>
            </a:r>
            <a:r>
              <a:rPr lang="en-TT" sz="20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0.714</a:t>
            </a: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</a:p>
          <a:p>
            <a:endParaRPr lang="en-US" sz="2000" dirty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Most Important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Cholesterol (Well above Normal)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glucose (2)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Cholesterol (1)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w Cen MT" panose="020B0602020104020603" pitchFamily="34" charset="0"/>
              </a:rPr>
              <a:t>gender (1)</a:t>
            </a:r>
            <a:endParaRPr lang="en-TT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2332</TotalTime>
  <Words>495</Words>
  <Application>Microsoft Office PowerPoint</Application>
  <PresentationFormat>Widescreen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Franklin Gothic Medium</vt:lpstr>
      <vt:lpstr>Tw Cen MT</vt:lpstr>
      <vt:lpstr>Medical Design 16x9</vt:lpstr>
      <vt:lpstr>Title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josiah.joel</dc:creator>
  <cp:lastModifiedBy>josiah.joel</cp:lastModifiedBy>
  <cp:revision>5</cp:revision>
  <dcterms:created xsi:type="dcterms:W3CDTF">2024-04-28T21:27:38Z</dcterms:created>
  <dcterms:modified xsi:type="dcterms:W3CDTF">2024-04-30T14:23:47Z</dcterms:modified>
</cp:coreProperties>
</file>